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6" r:id="rId7"/>
    <p:sldId id="261" r:id="rId8"/>
    <p:sldId id="269" r:id="rId9"/>
    <p:sldId id="267" r:id="rId10"/>
    <p:sldId id="268"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107" d="100"/>
          <a:sy n="107" d="100"/>
        </p:scale>
        <p:origin x="-4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BB4F11-E2F1-4DB1-B101-BA94FF6E84E1}" type="datetimeFigureOut">
              <a:rPr lang="en-US" smtClean="0"/>
              <a:t>3/22/2011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F467EC-DF89-4165-A46F-B5FE5A3DE562}" type="slidenum">
              <a:rPr lang="en-US" smtClean="0"/>
              <a:t>‹#›</a:t>
            </a:fld>
            <a:endParaRPr lang="en-US"/>
          </a:p>
        </p:txBody>
      </p:sp>
    </p:spTree>
    <p:extLst>
      <p:ext uri="{BB962C8B-B14F-4D97-AF65-F5344CB8AC3E}">
        <p14:creationId xmlns:p14="http://schemas.microsoft.com/office/powerpoint/2010/main" val="381360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467EC-DF89-4165-A46F-B5FE5A3DE562}" type="slidenum">
              <a:rPr lang="en-US" smtClean="0"/>
              <a:t>7</a:t>
            </a:fld>
            <a:endParaRPr lang="en-US"/>
          </a:p>
        </p:txBody>
      </p:sp>
    </p:spTree>
    <p:extLst>
      <p:ext uri="{BB962C8B-B14F-4D97-AF65-F5344CB8AC3E}">
        <p14:creationId xmlns:p14="http://schemas.microsoft.com/office/powerpoint/2010/main" val="190478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314070-0322-4D0E-A428-AEAA91CA5B3A}" type="datetimeFigureOut">
              <a:rPr lang="en-US" smtClean="0"/>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338766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14070-0322-4D0E-A428-AEAA91CA5B3A}" type="datetimeFigureOut">
              <a:rPr lang="en-US" smtClean="0"/>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114771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14070-0322-4D0E-A428-AEAA91CA5B3A}" type="datetimeFigureOut">
              <a:rPr lang="en-US" smtClean="0"/>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202136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14070-0322-4D0E-A428-AEAA91CA5B3A}" type="datetimeFigureOut">
              <a:rPr lang="en-US" smtClean="0"/>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3633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14070-0322-4D0E-A428-AEAA91CA5B3A}" type="datetimeFigureOut">
              <a:rPr lang="en-US" smtClean="0"/>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103012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314070-0322-4D0E-A428-AEAA91CA5B3A}" type="datetimeFigureOut">
              <a:rPr lang="en-US" smtClean="0"/>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83936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314070-0322-4D0E-A428-AEAA91CA5B3A}" type="datetimeFigureOut">
              <a:rPr lang="en-US" smtClean="0"/>
              <a:t>3/22/2011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129043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314070-0322-4D0E-A428-AEAA91CA5B3A}" type="datetimeFigureOut">
              <a:rPr lang="en-US" smtClean="0"/>
              <a:t>3/22/2011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9145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14070-0322-4D0E-A428-AEAA91CA5B3A}" type="datetimeFigureOut">
              <a:rPr lang="en-US" smtClean="0"/>
              <a:t>3/22/2011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16196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14070-0322-4D0E-A428-AEAA91CA5B3A}" type="datetimeFigureOut">
              <a:rPr lang="en-US" smtClean="0"/>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308765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14070-0322-4D0E-A428-AEAA91CA5B3A}" type="datetimeFigureOut">
              <a:rPr lang="en-US" smtClean="0"/>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96CCD-E59A-4C5D-A7EB-D5502D963F55}" type="slidenum">
              <a:rPr lang="en-US" smtClean="0"/>
              <a:t>‹#›</a:t>
            </a:fld>
            <a:endParaRPr lang="en-US"/>
          </a:p>
        </p:txBody>
      </p:sp>
    </p:spTree>
    <p:extLst>
      <p:ext uri="{BB962C8B-B14F-4D97-AF65-F5344CB8AC3E}">
        <p14:creationId xmlns:p14="http://schemas.microsoft.com/office/powerpoint/2010/main" val="237021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14070-0322-4D0E-A428-AEAA91CA5B3A}" type="datetimeFigureOut">
              <a:rPr lang="en-US" smtClean="0"/>
              <a:t>3/22/2011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96CCD-E59A-4C5D-A7EB-D5502D963F55}" type="slidenum">
              <a:rPr lang="en-US" smtClean="0"/>
              <a:t>‹#›</a:t>
            </a:fld>
            <a:endParaRPr lang="en-US"/>
          </a:p>
        </p:txBody>
      </p:sp>
    </p:spTree>
    <p:extLst>
      <p:ext uri="{BB962C8B-B14F-4D97-AF65-F5344CB8AC3E}">
        <p14:creationId xmlns:p14="http://schemas.microsoft.com/office/powerpoint/2010/main" val="1272606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b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37" y="576262"/>
            <a:ext cx="4962525" cy="5705475"/>
          </a:xfrm>
          <a:prstGeom prst="rect">
            <a:avLst/>
          </a:prstGeom>
        </p:spPr>
      </p:pic>
    </p:spTree>
    <p:extLst>
      <p:ext uri="{BB962C8B-B14F-4D97-AF65-F5344CB8AC3E}">
        <p14:creationId xmlns:p14="http://schemas.microsoft.com/office/powerpoint/2010/main" val="326114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LASSEN WASTE SYSTEMS TRUCK FACILITY</a:t>
            </a:r>
            <a:endParaRPr lang="en-US" sz="1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13498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40362"/>
          </a:xfrm>
        </p:spPr>
        <p:txBody>
          <a:bodyPr>
            <a:normAutofit/>
          </a:bodyPr>
          <a:lstStyle/>
          <a:p>
            <a:r>
              <a:rPr lang="en-US" sz="2000" dirty="0" smtClean="0"/>
              <a:t>AT THE DECEMBER 2009 BOARD MEETING OF LRSWMA</a:t>
            </a:r>
            <a:br>
              <a:rPr lang="en-US" sz="2000" dirty="0" smtClean="0"/>
            </a:br>
            <a:r>
              <a:rPr lang="en-US" sz="2000" dirty="0" smtClean="0"/>
              <a:t>FORMED A REFUSE COLLECTION AD HOC COMMITTEE</a:t>
            </a:r>
            <a:br>
              <a:rPr lang="en-US" sz="2000" dirty="0" smtClean="0"/>
            </a:br>
            <a:r>
              <a:rPr lang="en-US" sz="2000" dirty="0"/>
              <a:t/>
            </a:r>
            <a:br>
              <a:rPr lang="en-US" sz="2000" dirty="0"/>
            </a:br>
            <a:r>
              <a:rPr lang="en-US" sz="2000" dirty="0" smtClean="0"/>
              <a:t>DEVELOP DESIRED SERVICES FOR NEW EXCLUSIVE FRANCHISE AGREEMENT STARTING</a:t>
            </a:r>
            <a:br>
              <a:rPr lang="en-US" sz="2000" dirty="0" smtClean="0"/>
            </a:br>
            <a:r>
              <a:rPr lang="en-US" sz="2000" dirty="0" smtClean="0"/>
              <a:t>JANUARY 2012</a:t>
            </a:r>
            <a:br>
              <a:rPr lang="en-US" sz="2000" dirty="0" smtClean="0"/>
            </a:br>
            <a:r>
              <a:rPr lang="en-US" sz="2000" dirty="0"/>
              <a:t/>
            </a:r>
            <a:br>
              <a:rPr lang="en-US" sz="2000" dirty="0"/>
            </a:br>
            <a:r>
              <a:rPr lang="en-US" sz="2000" dirty="0" smtClean="0"/>
              <a:t>ALSO DEVELOP RECOMMENDATION TO EXERCISE EITHER 5-YEAR EXTENSION </a:t>
            </a:r>
            <a:br>
              <a:rPr lang="en-US" sz="2000" dirty="0" smtClean="0"/>
            </a:br>
            <a:r>
              <a:rPr lang="en-US" sz="2000" dirty="0" smtClean="0"/>
              <a:t>OPTION WITH LASSEN WASTE SYSTEMS OR GET PROPOSALS FROM OTHER COMPANIES</a:t>
            </a:r>
            <a:endParaRPr lang="en-US" sz="2000"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81441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EARLY MEETINGS OF AD HOC COMMITTEE FOCUSED ON</a:t>
            </a:r>
            <a:br>
              <a:rPr lang="en-US" sz="1600" dirty="0"/>
            </a:br>
            <a:r>
              <a:rPr lang="en-US" sz="1600" dirty="0"/>
              <a:t>BIG QUESTIONS</a:t>
            </a:r>
            <a:br>
              <a:rPr lang="en-US" sz="1600" dirty="0"/>
            </a:br>
            <a:r>
              <a:rPr lang="en-US" sz="1600" dirty="0"/>
              <a:t>SUCH AS…</a:t>
            </a:r>
          </a:p>
        </p:txBody>
      </p:sp>
      <p:sp>
        <p:nvSpPr>
          <p:cNvPr id="3" name="Content Placeholder 2"/>
          <p:cNvSpPr>
            <a:spLocks noGrp="1"/>
          </p:cNvSpPr>
          <p:nvPr>
            <p:ph idx="1"/>
          </p:nvPr>
        </p:nvSpPr>
        <p:spPr/>
        <p:txBody>
          <a:bodyPr>
            <a:normAutofit fontScale="47500" lnSpcReduction="20000"/>
          </a:bodyPr>
          <a:lstStyle/>
          <a:p>
            <a:pPr marL="0" indent="0">
              <a:buNone/>
            </a:pPr>
            <a:r>
              <a:rPr lang="en-US" sz="3600" dirty="0"/>
              <a:t/>
            </a:r>
            <a:br>
              <a:rPr lang="en-US" sz="3600" dirty="0"/>
            </a:br>
            <a:r>
              <a:rPr lang="en-US" sz="3600" dirty="0"/>
              <a:t/>
            </a:r>
            <a:br>
              <a:rPr lang="en-US" sz="3600" dirty="0"/>
            </a:br>
            <a:r>
              <a:rPr lang="en-US" b="1" i="1" dirty="0" smtClean="0"/>
              <a:t>1)  Should </a:t>
            </a:r>
            <a:r>
              <a:rPr lang="en-US" b="1" i="1" dirty="0"/>
              <a:t>the Board of Directors Allow the Existing Franchise to Expire on December 31, 2011 and Not </a:t>
            </a:r>
            <a:r>
              <a:rPr lang="en-US" b="1" i="1" dirty="0" smtClean="0"/>
              <a:t>          Franchise </a:t>
            </a:r>
            <a:r>
              <a:rPr lang="en-US" b="1" i="1" dirty="0"/>
              <a:t>any Solid Waste Collection Operation in Lassen County?</a:t>
            </a:r>
            <a:r>
              <a:rPr lang="en-US" dirty="0"/>
              <a:t/>
            </a:r>
            <a:br>
              <a:rPr lang="en-US" dirty="0"/>
            </a:br>
            <a:r>
              <a:rPr lang="en-US" dirty="0"/>
              <a:t/>
            </a:r>
            <a:br>
              <a:rPr lang="en-US" dirty="0"/>
            </a:br>
            <a:r>
              <a:rPr lang="en-US" b="1" dirty="0" smtClean="0"/>
              <a:t>NO</a:t>
            </a:r>
            <a:r>
              <a:rPr lang="en-US" b="1" dirty="0"/>
              <a:t>!</a:t>
            </a:r>
            <a:r>
              <a:rPr lang="en-US" dirty="0"/>
              <a:t> – Cannot Direct Waste to Bass Hill Landfill and Loss of Franchise Fee.</a:t>
            </a:r>
            <a:br>
              <a:rPr lang="en-US" dirty="0"/>
            </a:br>
            <a:r>
              <a:rPr lang="en-US" dirty="0"/>
              <a:t/>
            </a:r>
            <a:br>
              <a:rPr lang="en-US" dirty="0"/>
            </a:br>
            <a:r>
              <a:rPr lang="en-US" b="1" i="1" dirty="0" smtClean="0"/>
              <a:t>2)  Should </a:t>
            </a:r>
            <a:r>
              <a:rPr lang="en-US" b="1" i="1" dirty="0"/>
              <a:t>the Franchise Be Allowed to Expire and the LRSWMA Become a Refuse Collector?</a:t>
            </a:r>
            <a:r>
              <a:rPr lang="en-US" dirty="0"/>
              <a:t/>
            </a:r>
            <a:br>
              <a:rPr lang="en-US" dirty="0"/>
            </a:br>
            <a:r>
              <a:rPr lang="en-US" dirty="0"/>
              <a:t/>
            </a:r>
            <a:br>
              <a:rPr lang="en-US" dirty="0"/>
            </a:br>
            <a:r>
              <a:rPr lang="en-US" b="1" dirty="0"/>
              <a:t>NO!</a:t>
            </a:r>
            <a:r>
              <a:rPr lang="en-US" dirty="0"/>
              <a:t> – Startup Costs are High and Government Operation of Refuse/Recyclables Collection is Problematic.</a:t>
            </a:r>
            <a:br>
              <a:rPr lang="en-US" dirty="0"/>
            </a:br>
            <a:r>
              <a:rPr lang="en-US" dirty="0"/>
              <a:t/>
            </a:r>
            <a:br>
              <a:rPr lang="en-US" dirty="0"/>
            </a:br>
            <a:r>
              <a:rPr lang="en-US" b="1" i="1" dirty="0" smtClean="0"/>
              <a:t>3)  Should </a:t>
            </a:r>
            <a:r>
              <a:rPr lang="en-US" b="1" i="1" dirty="0"/>
              <a:t>Refuse Collection Services be Mandatory for Residential and Commercial Customers in Susanville and Lassen County Starting January 1, 2012 or sooner?</a:t>
            </a:r>
            <a:r>
              <a:rPr lang="en-US" dirty="0"/>
              <a:t/>
            </a:r>
            <a:br>
              <a:rPr lang="en-US" dirty="0"/>
            </a:br>
            <a:r>
              <a:rPr lang="en-US" dirty="0"/>
              <a:t/>
            </a:r>
            <a:br>
              <a:rPr lang="en-US" dirty="0"/>
            </a:br>
            <a:r>
              <a:rPr lang="en-US" b="1" dirty="0"/>
              <a:t>NO!</a:t>
            </a:r>
            <a:r>
              <a:rPr lang="en-US" dirty="0"/>
              <a:t> – Little Political Will.  Trip to Landfill Social Event for Many Residents.</a:t>
            </a:r>
            <a:br>
              <a:rPr lang="en-US" dirty="0"/>
            </a:br>
            <a:r>
              <a:rPr lang="en-US" dirty="0"/>
              <a:t/>
            </a:r>
            <a:br>
              <a:rPr lang="en-US" dirty="0"/>
            </a:br>
            <a:r>
              <a:rPr lang="en-US" b="1" i="1" dirty="0" smtClean="0"/>
              <a:t>4)  Should </a:t>
            </a:r>
            <a:r>
              <a:rPr lang="en-US" b="1" i="1" dirty="0"/>
              <a:t>the Franchise Area be Extended to the </a:t>
            </a:r>
            <a:r>
              <a:rPr lang="en-US" b="1" i="1" dirty="0" err="1" smtClean="0"/>
              <a:t>Herlong</a:t>
            </a:r>
            <a:r>
              <a:rPr lang="en-US" b="1" i="1" dirty="0" smtClean="0"/>
              <a:t> </a:t>
            </a:r>
            <a:r>
              <a:rPr lang="en-US" b="1" i="1" dirty="0"/>
              <a:t>and Westwood Areas Starting January 1, 2012 or sooner?</a:t>
            </a:r>
            <a:r>
              <a:rPr lang="en-US" dirty="0"/>
              <a:t/>
            </a:r>
            <a:br>
              <a:rPr lang="en-US" dirty="0"/>
            </a:br>
            <a:r>
              <a:rPr lang="en-US" dirty="0"/>
              <a:t/>
            </a:r>
            <a:br>
              <a:rPr lang="en-US" dirty="0"/>
            </a:br>
            <a:r>
              <a:rPr lang="en-US" b="1" dirty="0"/>
              <a:t>YES!</a:t>
            </a:r>
            <a:r>
              <a:rPr lang="en-US" dirty="0"/>
              <a:t> – Improves Economy of Scale.  Increases Franchise Fee.  Improves Services in Rural Areas.</a:t>
            </a:r>
          </a:p>
        </p:txBody>
      </p:sp>
    </p:spTree>
    <p:extLst>
      <p:ext uri="{BB962C8B-B14F-4D97-AF65-F5344CB8AC3E}">
        <p14:creationId xmlns:p14="http://schemas.microsoft.com/office/powerpoint/2010/main" val="134763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ENLARGED FRANCHISE MAP INCLUDED</a:t>
            </a:r>
            <a:br>
              <a:rPr lang="en-US" sz="1600" dirty="0" smtClean="0"/>
            </a:br>
            <a:r>
              <a:rPr lang="en-US" sz="1600" dirty="0" smtClean="0"/>
              <a:t>HERLONG AND WESTWOOD AREAS</a:t>
            </a:r>
            <a:br>
              <a:rPr lang="en-US" sz="1600" dirty="0" smtClean="0"/>
            </a:br>
            <a:r>
              <a:rPr lang="en-US" sz="1600" dirty="0" smtClean="0"/>
              <a:t>ALSO ESTABLISH “PRIMARY” AND “SECONDARY” FRANCHISE AREAS</a:t>
            </a:r>
            <a:endParaRPr lang="en-US" sz="1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7718" y="1600200"/>
            <a:ext cx="2928564" cy="4525963"/>
          </a:xfrm>
        </p:spPr>
      </p:pic>
    </p:spTree>
    <p:extLst>
      <p:ext uri="{BB962C8B-B14F-4D97-AF65-F5344CB8AC3E}">
        <p14:creationId xmlns:p14="http://schemas.microsoft.com/office/powerpoint/2010/main" val="302897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OTHER ISSUES RECOMMENDED BY AD HOC COMMITTEE </a:t>
            </a:r>
            <a:br>
              <a:rPr lang="en-US" sz="1600" dirty="0" smtClean="0"/>
            </a:br>
            <a:r>
              <a:rPr lang="en-US" sz="1600" dirty="0" smtClean="0"/>
              <a:t>AND ACCEPTED BY LRSWMA BOARD OF DIRECTORS</a:t>
            </a:r>
            <a:endParaRPr lang="en-US" sz="1600" dirty="0"/>
          </a:p>
        </p:txBody>
      </p:sp>
      <p:sp>
        <p:nvSpPr>
          <p:cNvPr id="3" name="Content Placeholder 2"/>
          <p:cNvSpPr>
            <a:spLocks noGrp="1"/>
          </p:cNvSpPr>
          <p:nvPr>
            <p:ph idx="1"/>
          </p:nvPr>
        </p:nvSpPr>
        <p:spPr>
          <a:xfrm>
            <a:off x="457200" y="1371600"/>
            <a:ext cx="8229600" cy="5257800"/>
          </a:xfrm>
        </p:spPr>
        <p:txBody>
          <a:bodyPr>
            <a:normAutofit/>
          </a:bodyPr>
          <a:lstStyle/>
          <a:p>
            <a:r>
              <a:rPr lang="en-US" sz="1600" dirty="0" smtClean="0"/>
              <a:t>TERM OF THE NEW FRANCHISE AGREEMENT: 7 YEARS INITIAL PLUS 5 YEAR OPTION</a:t>
            </a:r>
          </a:p>
          <a:p>
            <a:pPr marL="0" indent="0">
              <a:buNone/>
            </a:pPr>
            <a:endParaRPr lang="en-US" sz="1600" dirty="0" smtClean="0"/>
          </a:p>
          <a:p>
            <a:r>
              <a:rPr lang="en-US" sz="1600" dirty="0" smtClean="0"/>
              <a:t>INCREASE THE FRANCHISE FEE FROM 5% OF GROSS REVENUES TO 8%</a:t>
            </a:r>
          </a:p>
          <a:p>
            <a:pPr marL="0" indent="0">
              <a:buNone/>
            </a:pPr>
            <a:endParaRPr lang="en-US" sz="1600" dirty="0" smtClean="0"/>
          </a:p>
          <a:p>
            <a:r>
              <a:rPr lang="en-US" sz="1600" dirty="0" smtClean="0"/>
              <a:t>ANNUAL FEE INCREASES OF 90% OF WESTERN REGION CPI PLUS 10% OF WESTERN REGION FUEL INDEX</a:t>
            </a:r>
          </a:p>
          <a:p>
            <a:pPr marL="0" indent="0">
              <a:buNone/>
            </a:pPr>
            <a:endParaRPr lang="en-US" sz="1600" dirty="0" smtClean="0"/>
          </a:p>
          <a:p>
            <a:r>
              <a:rPr lang="en-US" sz="1600" dirty="0" smtClean="0"/>
              <a:t>ALLOW COLLECTION STARTING TIME 5 AM IN NON-RESIDENTIAL AREAS AND ALLOW SATURDAY COLLECTION OF COMMERCIAL REFUSE AND RECYCLABLE MATERIALS</a:t>
            </a:r>
          </a:p>
          <a:p>
            <a:pPr marL="0" indent="0">
              <a:buNone/>
            </a:pPr>
            <a:endParaRPr lang="en-US" sz="1600" dirty="0" smtClean="0"/>
          </a:p>
          <a:p>
            <a:r>
              <a:rPr lang="en-US" sz="1600" dirty="0" smtClean="0"/>
              <a:t>ALLOW COMPANIES TO PROPOSE ON CURBSIDE COLLECTION OF GREEN WASTES, UNIVERSAL WASTES, ELECTRONIC WASTES AND BULKY ITEMS</a:t>
            </a:r>
          </a:p>
          <a:p>
            <a:pPr marL="0" indent="0">
              <a:buNone/>
            </a:pPr>
            <a:endParaRPr lang="en-US" sz="1600" dirty="0" smtClean="0"/>
          </a:p>
          <a:p>
            <a:r>
              <a:rPr lang="en-US" sz="1600" dirty="0" smtClean="0"/>
              <a:t>ALLOW COMPANIES TO PROPOSE FEES FOR COLLECTION OF COMMERCIAL RECYCLABLES</a:t>
            </a:r>
          </a:p>
          <a:p>
            <a:pPr marL="0" indent="0">
              <a:buNone/>
            </a:pPr>
            <a:endParaRPr lang="en-US" sz="1600" dirty="0" smtClean="0"/>
          </a:p>
          <a:p>
            <a:r>
              <a:rPr lang="en-US" sz="1600" dirty="0" smtClean="0"/>
              <a:t>NO MANDATORY COMMERCIAL RECYCLING REQUIREMENT</a:t>
            </a:r>
          </a:p>
          <a:p>
            <a:pPr marL="0" indent="0">
              <a:buNone/>
            </a:pPr>
            <a:endParaRPr lang="en-US" sz="1600" dirty="0" smtClean="0"/>
          </a:p>
          <a:p>
            <a:r>
              <a:rPr lang="en-US" sz="1600" dirty="0"/>
              <a:t>ISSUE A REQUEST FOR PROPOSAL FOR REFUSE COLLECTION SERVICES</a:t>
            </a:r>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699325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REQUEST FOR PROPOSAL ISSUED OCTOBER 6, 2010</a:t>
            </a:r>
            <a:endParaRPr lang="en-US" sz="2400" dirty="0"/>
          </a:p>
        </p:txBody>
      </p:sp>
      <p:sp>
        <p:nvSpPr>
          <p:cNvPr id="3" name="Content Placeholder 2"/>
          <p:cNvSpPr>
            <a:spLocks noGrp="1"/>
          </p:cNvSpPr>
          <p:nvPr>
            <p:ph idx="1"/>
          </p:nvPr>
        </p:nvSpPr>
        <p:spPr>
          <a:xfrm>
            <a:off x="457200" y="1371600"/>
            <a:ext cx="8229600" cy="5105400"/>
          </a:xfrm>
        </p:spPr>
        <p:txBody>
          <a:bodyPr>
            <a:normAutofit/>
          </a:bodyPr>
          <a:lstStyle/>
          <a:p>
            <a:pPr marL="0" indent="0">
              <a:buNone/>
            </a:pPr>
            <a:r>
              <a:rPr lang="en-US" sz="1600" dirty="0" smtClean="0"/>
              <a:t>                                        REQUEST FOR PROPOSAL INCLUDED THE FOLLOWING:</a:t>
            </a:r>
          </a:p>
          <a:p>
            <a:pPr marL="0" indent="0">
              <a:buNone/>
            </a:pPr>
            <a:endParaRPr lang="en-US" sz="1600" dirty="0" smtClean="0"/>
          </a:p>
          <a:p>
            <a:r>
              <a:rPr lang="en-US" sz="1600" dirty="0" smtClean="0"/>
              <a:t>STATED DESIRE TO OBTAIN AS MANY RESIDENTIAL AND COMMERCIAL CUSTOMERS AS POSSIBLE IN THE REFUSE/RECYCLABLE MATERIAL COLLECTION SYSTEM</a:t>
            </a:r>
          </a:p>
          <a:p>
            <a:pPr marL="0" indent="0">
              <a:buNone/>
            </a:pPr>
            <a:endParaRPr lang="en-US" sz="1600" dirty="0" smtClean="0"/>
          </a:p>
          <a:p>
            <a:r>
              <a:rPr lang="en-US" sz="1600" dirty="0" smtClean="0"/>
              <a:t>COLLECT RESIDENTIAL TRASH IN 32, 64 AND 96 GALLON WHEELED CARTS</a:t>
            </a:r>
          </a:p>
          <a:p>
            <a:pPr marL="0" indent="0">
              <a:buNone/>
            </a:pPr>
            <a:endParaRPr lang="en-US" sz="1600" dirty="0" smtClean="0"/>
          </a:p>
          <a:p>
            <a:r>
              <a:rPr lang="en-US" sz="1600" dirty="0" smtClean="0"/>
              <a:t>NO CHARGE RESIDENTIAL COLLECTION OF RECYCLABLE MATERIALS</a:t>
            </a:r>
          </a:p>
          <a:p>
            <a:pPr marL="0" indent="0">
              <a:buNone/>
            </a:pPr>
            <a:endParaRPr lang="en-US" sz="1600" dirty="0" smtClean="0"/>
          </a:p>
          <a:p>
            <a:r>
              <a:rPr lang="en-US" sz="1600" dirty="0" smtClean="0"/>
              <a:t>DELIVER ALL COLLECTED REFUSE TO BASS HILL LANDFILL</a:t>
            </a:r>
          </a:p>
          <a:p>
            <a:pPr marL="0" indent="0">
              <a:buNone/>
            </a:pPr>
            <a:endParaRPr lang="en-US" sz="1600" dirty="0" smtClean="0"/>
          </a:p>
          <a:p>
            <a:r>
              <a:rPr lang="en-US" sz="1600" dirty="0" smtClean="0"/>
              <a:t>DEMOGRAPHICS OF SUSANVILLE AND LASSEN COUNTY, INCLUDING CURRENT CUSTOMER BASE SERVICE LEVELS AND ANNUAL TONNAGES REFUSE AND RECYCLABLE MATERIALS</a:t>
            </a:r>
          </a:p>
          <a:p>
            <a:endParaRPr lang="en-US" sz="1600" dirty="0"/>
          </a:p>
          <a:p>
            <a:r>
              <a:rPr lang="en-US" sz="1600" dirty="0" smtClean="0"/>
              <a:t>$250,000 PERFORMANCE BOND</a:t>
            </a:r>
          </a:p>
          <a:p>
            <a:pPr marL="0" indent="0">
              <a:buNone/>
            </a:pPr>
            <a:endParaRPr lang="en-US" sz="1600" dirty="0" smtClean="0"/>
          </a:p>
          <a:p>
            <a:r>
              <a:rPr lang="en-US" sz="1600" dirty="0" smtClean="0"/>
              <a:t>NO CALL CENTER!</a:t>
            </a:r>
          </a:p>
          <a:p>
            <a:endParaRPr lang="en-US" sz="1600" dirty="0"/>
          </a:p>
        </p:txBody>
      </p:sp>
    </p:spTree>
    <p:extLst>
      <p:ext uri="{BB962C8B-B14F-4D97-AF65-F5344CB8AC3E}">
        <p14:creationId xmlns:p14="http://schemas.microsoft.com/office/powerpoint/2010/main" val="4215566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MANDATORY PRE-PROPOSAL MEETING OCTOBER 19, 2010</a:t>
            </a:r>
            <a:endParaRPr lang="en-US" sz="2400" dirty="0"/>
          </a:p>
        </p:txBody>
      </p:sp>
      <p:sp>
        <p:nvSpPr>
          <p:cNvPr id="3" name="Content Placeholder 2"/>
          <p:cNvSpPr>
            <a:spLocks noGrp="1"/>
          </p:cNvSpPr>
          <p:nvPr>
            <p:ph idx="1"/>
          </p:nvPr>
        </p:nvSpPr>
        <p:spPr/>
        <p:txBody>
          <a:bodyPr>
            <a:normAutofit/>
          </a:bodyPr>
          <a:lstStyle/>
          <a:p>
            <a:pPr marL="0" indent="0">
              <a:buNone/>
            </a:pPr>
            <a:r>
              <a:rPr lang="en-US" sz="1600" dirty="0" smtClean="0"/>
              <a:t>                     CONTACTED ALL NATIONAL AND MANY REGIONAL WASTE COMPANIES</a:t>
            </a:r>
          </a:p>
          <a:p>
            <a:pPr marL="0" indent="0">
              <a:buNone/>
            </a:pPr>
            <a:r>
              <a:rPr lang="en-US" sz="1600" dirty="0" smtClean="0"/>
              <a:t>                  EIGHT COMPANIES ATTENDED THE MANDATORY MEETING IN SUSANVILLE:</a:t>
            </a:r>
          </a:p>
          <a:p>
            <a:pPr marL="0" indent="0">
              <a:buNone/>
            </a:pPr>
            <a:endParaRPr lang="en-US" sz="1600" dirty="0"/>
          </a:p>
          <a:p>
            <a:r>
              <a:rPr lang="en-US" sz="1600" dirty="0" smtClean="0"/>
              <a:t>ATLAS DISPOSAL (SACRAMENTO)</a:t>
            </a:r>
          </a:p>
          <a:p>
            <a:r>
              <a:rPr lang="en-US" sz="1600" dirty="0" smtClean="0"/>
              <a:t>C&amp;S WASTE SOLUTIONS (UKIAH AND PAHRUMP, NV)</a:t>
            </a:r>
          </a:p>
          <a:p>
            <a:r>
              <a:rPr lang="en-US" sz="1600" dirty="0" smtClean="0"/>
              <a:t>INTERMOUNTAIN DISPOSAL COMPANY (PORTOLA AND PLUMAS COUNTY)</a:t>
            </a:r>
          </a:p>
          <a:p>
            <a:r>
              <a:rPr lang="en-US" sz="1600" dirty="0" smtClean="0"/>
              <a:t>NORTHERN RECYCLING AND WASTE SYSTEMS (NAPA AND PARADISE)</a:t>
            </a:r>
          </a:p>
          <a:p>
            <a:r>
              <a:rPr lang="en-US" sz="1600" dirty="0" smtClean="0"/>
              <a:t>RECOLOGY (FORMERLY NORCAL)</a:t>
            </a:r>
          </a:p>
          <a:p>
            <a:r>
              <a:rPr lang="en-US" sz="1600" dirty="0" smtClean="0"/>
              <a:t>WILLITS SOLID WASTE</a:t>
            </a:r>
          </a:p>
          <a:p>
            <a:r>
              <a:rPr lang="en-US" sz="1600" dirty="0" smtClean="0"/>
              <a:t>WASTE CONNECTIONS</a:t>
            </a:r>
          </a:p>
          <a:p>
            <a:r>
              <a:rPr lang="en-US" sz="1600" dirty="0" smtClean="0"/>
              <a:t>WASTE MANAGEMENT (LASSEN WASTE SYSTEMS)</a:t>
            </a:r>
            <a:endParaRPr lang="en-US" sz="1600" dirty="0"/>
          </a:p>
        </p:txBody>
      </p:sp>
    </p:spTree>
    <p:extLst>
      <p:ext uri="{BB962C8B-B14F-4D97-AF65-F5344CB8AC3E}">
        <p14:creationId xmlns:p14="http://schemas.microsoft.com/office/powerpoint/2010/main" val="2147118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PROPOSALS DUE DECEMBER 15, 2010 AT 4 PM</a:t>
            </a:r>
            <a:endParaRPr lang="en-US" sz="2000" dirty="0"/>
          </a:p>
        </p:txBody>
      </p:sp>
      <p:sp>
        <p:nvSpPr>
          <p:cNvPr id="3" name="Content Placeholder 2"/>
          <p:cNvSpPr>
            <a:spLocks noGrp="1"/>
          </p:cNvSpPr>
          <p:nvPr>
            <p:ph idx="1"/>
          </p:nvPr>
        </p:nvSpPr>
        <p:spPr/>
        <p:txBody>
          <a:bodyPr>
            <a:normAutofit/>
          </a:bodyPr>
          <a:lstStyle/>
          <a:p>
            <a:pPr marL="0" indent="0">
              <a:buNone/>
            </a:pPr>
            <a:r>
              <a:rPr lang="en-US" sz="1600" dirty="0" smtClean="0"/>
              <a:t>                  SIX COMPANIES SUBMITTED PROPOSALS FOR REFUSE COLLECTION SERVICES:</a:t>
            </a:r>
          </a:p>
          <a:p>
            <a:pPr marL="0" indent="0">
              <a:buNone/>
            </a:pPr>
            <a:endParaRPr lang="en-US" sz="1600" dirty="0"/>
          </a:p>
          <a:p>
            <a:r>
              <a:rPr lang="en-US" sz="1600" dirty="0"/>
              <a:t>C&amp;S WASTE SOLUTIONS (UKIAH AND PAHRUMP, NV</a:t>
            </a:r>
            <a:r>
              <a:rPr lang="en-US" sz="1600" dirty="0" smtClean="0"/>
              <a:t>)</a:t>
            </a:r>
          </a:p>
          <a:p>
            <a:pPr marL="0" indent="0">
              <a:buNone/>
            </a:pPr>
            <a:endParaRPr lang="en-US" sz="1600" dirty="0"/>
          </a:p>
          <a:p>
            <a:r>
              <a:rPr lang="en-US" sz="1600" dirty="0"/>
              <a:t>INTERMOUNTAIN DISPOSAL COMPANY (PORTOLA AND PLUMAS COUNTY</a:t>
            </a:r>
            <a:r>
              <a:rPr lang="en-US" sz="1600" dirty="0" smtClean="0"/>
              <a:t>)</a:t>
            </a:r>
          </a:p>
          <a:p>
            <a:pPr marL="0" indent="0">
              <a:buNone/>
            </a:pPr>
            <a:endParaRPr lang="en-US" sz="1600" dirty="0"/>
          </a:p>
          <a:p>
            <a:r>
              <a:rPr lang="en-US" sz="1600" dirty="0"/>
              <a:t>NORTHERN RECYCLING AND WASTE SYSTEMS (NAPA AND PARADISE)</a:t>
            </a:r>
          </a:p>
          <a:p>
            <a:endParaRPr lang="en-US" sz="1600" dirty="0" smtClean="0"/>
          </a:p>
          <a:p>
            <a:r>
              <a:rPr lang="en-US" sz="1600" dirty="0" smtClean="0"/>
              <a:t>WILLITS </a:t>
            </a:r>
            <a:r>
              <a:rPr lang="en-US" sz="1600" dirty="0"/>
              <a:t>SOLID WASTE</a:t>
            </a:r>
          </a:p>
          <a:p>
            <a:endParaRPr lang="en-US" sz="1600" dirty="0" smtClean="0"/>
          </a:p>
          <a:p>
            <a:r>
              <a:rPr lang="en-US" sz="1600" dirty="0" smtClean="0"/>
              <a:t>WASTE </a:t>
            </a:r>
            <a:r>
              <a:rPr lang="en-US" sz="1600" dirty="0"/>
              <a:t>CONNECTIONS</a:t>
            </a:r>
          </a:p>
          <a:p>
            <a:endParaRPr lang="en-US" sz="1600" dirty="0" smtClean="0"/>
          </a:p>
          <a:p>
            <a:r>
              <a:rPr lang="en-US" sz="1600" dirty="0" smtClean="0"/>
              <a:t>WASTE </a:t>
            </a:r>
            <a:r>
              <a:rPr lang="en-US" sz="1600" dirty="0"/>
              <a:t>MANAGEMENT (LASSEN WASTE </a:t>
            </a:r>
            <a:r>
              <a:rPr lang="en-US" sz="1600" dirty="0" smtClean="0"/>
              <a:t>SYSTEMS)</a:t>
            </a:r>
            <a:endParaRPr lang="en-US" sz="1600" dirty="0"/>
          </a:p>
        </p:txBody>
      </p:sp>
    </p:spTree>
    <p:extLst>
      <p:ext uri="{BB962C8B-B14F-4D97-AF65-F5344CB8AC3E}">
        <p14:creationId xmlns:p14="http://schemas.microsoft.com/office/powerpoint/2010/main" val="3206707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INITIAL EVALUATION OF PROPOSALS</a:t>
            </a:r>
            <a:endParaRPr lang="en-US" sz="2000" dirty="0"/>
          </a:p>
        </p:txBody>
      </p:sp>
      <p:sp>
        <p:nvSpPr>
          <p:cNvPr id="3" name="Content Placeholder 2"/>
          <p:cNvSpPr>
            <a:spLocks noGrp="1"/>
          </p:cNvSpPr>
          <p:nvPr>
            <p:ph idx="1"/>
          </p:nvPr>
        </p:nvSpPr>
        <p:spPr>
          <a:xfrm>
            <a:off x="457200" y="1600200"/>
            <a:ext cx="8229600" cy="4953000"/>
          </a:xfrm>
        </p:spPr>
        <p:txBody>
          <a:bodyPr>
            <a:normAutofit/>
          </a:bodyPr>
          <a:lstStyle/>
          <a:p>
            <a:r>
              <a:rPr lang="en-US" sz="1600" dirty="0" smtClean="0"/>
              <a:t>NO SCORING OF PROPOSALS.  USED OBJECTIVE AND SUBJECTIVE CRITERIA.</a:t>
            </a:r>
          </a:p>
          <a:p>
            <a:endParaRPr lang="en-US" sz="1600" dirty="0"/>
          </a:p>
          <a:p>
            <a:r>
              <a:rPr lang="en-US" sz="1600" dirty="0" smtClean="0"/>
              <a:t>INITIAL RANKING OF COMPANIES BASED ON COST OF SERVICES FOR RESIDENTIAL AND COMMERCIAL WASTE COLLECTION</a:t>
            </a:r>
          </a:p>
          <a:p>
            <a:pPr marL="0" indent="0">
              <a:buNone/>
            </a:pPr>
            <a:endParaRPr lang="en-US" sz="1600" dirty="0" smtClean="0"/>
          </a:p>
          <a:p>
            <a:r>
              <a:rPr lang="en-US" sz="1600" dirty="0"/>
              <a:t>THE CURRENT COST OF </a:t>
            </a:r>
            <a:r>
              <a:rPr lang="en-US" sz="1600" dirty="0" smtClean="0"/>
              <a:t>SERVICES </a:t>
            </a:r>
            <a:r>
              <a:rPr lang="en-US" sz="1600" dirty="0"/>
              <a:t>(USING THE MOST COMMON NUMBER OF CUSTOMERS AND SERVICE LEVELS) IS $2,834,276 PER </a:t>
            </a:r>
            <a:r>
              <a:rPr lang="en-US" sz="1600" dirty="0" smtClean="0"/>
              <a:t>YEAR</a:t>
            </a:r>
          </a:p>
          <a:p>
            <a:pPr marL="0" indent="0">
              <a:buNone/>
            </a:pPr>
            <a:endParaRPr lang="de-DE" sz="1600" dirty="0"/>
          </a:p>
          <a:p>
            <a:pPr marL="0" indent="0">
              <a:buNone/>
            </a:pPr>
            <a:r>
              <a:rPr lang="de-DE" sz="1600" dirty="0" smtClean="0"/>
              <a:t>1</a:t>
            </a:r>
            <a:r>
              <a:rPr lang="de-DE" sz="1600" dirty="0"/>
              <a:t>	LASSEN WASTE SYSTEMS	$2,571,933 	-9.26%</a:t>
            </a:r>
          </a:p>
          <a:p>
            <a:pPr marL="0" indent="0">
              <a:buNone/>
            </a:pPr>
            <a:r>
              <a:rPr lang="en-US" sz="1600" dirty="0"/>
              <a:t>2	SOLID WASTE OF WILLITS	$2,614,249 	-7.76%</a:t>
            </a:r>
          </a:p>
          <a:p>
            <a:pPr marL="0" indent="0">
              <a:buNone/>
            </a:pPr>
            <a:r>
              <a:rPr lang="en-US" sz="1600" dirty="0"/>
              <a:t>3	C&amp;S WASTE SOLUTIONS	</a:t>
            </a:r>
            <a:r>
              <a:rPr lang="en-US" sz="1600" dirty="0" smtClean="0"/>
              <a:t>$</a:t>
            </a:r>
            <a:r>
              <a:rPr lang="en-US" sz="1600" dirty="0"/>
              <a:t>2,772,452 	-2.18%</a:t>
            </a:r>
          </a:p>
          <a:p>
            <a:pPr marL="0" indent="0">
              <a:buNone/>
            </a:pPr>
            <a:r>
              <a:rPr lang="en-US" sz="1600" dirty="0"/>
              <a:t>4	WASTE CONNECTIONS	</a:t>
            </a:r>
            <a:r>
              <a:rPr lang="en-US" sz="1600" dirty="0" smtClean="0"/>
              <a:t>$</a:t>
            </a:r>
            <a:r>
              <a:rPr lang="en-US" sz="1600" dirty="0"/>
              <a:t>2,890,065 	+1.97%</a:t>
            </a:r>
          </a:p>
          <a:p>
            <a:pPr marL="0" indent="0">
              <a:buNone/>
            </a:pPr>
            <a:r>
              <a:rPr lang="en-US" sz="1600" dirty="0"/>
              <a:t>5	INTERMOUNTAIN DISPOSAL	$2,979,877 	+5.14%</a:t>
            </a:r>
          </a:p>
          <a:p>
            <a:pPr marL="0" indent="0">
              <a:buNone/>
            </a:pPr>
            <a:r>
              <a:rPr lang="en-US" sz="1600" dirty="0" smtClean="0"/>
              <a:t>6	NORTHERN </a:t>
            </a:r>
            <a:r>
              <a:rPr lang="en-US" sz="1600" dirty="0"/>
              <a:t>WASTE SERVICES	$3,182,995	</a:t>
            </a:r>
            <a:r>
              <a:rPr lang="en-US" sz="1600" dirty="0" smtClean="0"/>
              <a:t>+12.30%</a:t>
            </a:r>
          </a:p>
          <a:p>
            <a:pPr marL="0" indent="0">
              <a:buNone/>
            </a:pPr>
            <a:endParaRPr lang="en-US" sz="1600" dirty="0" smtClean="0"/>
          </a:p>
          <a:p>
            <a:pPr marL="0" indent="0">
              <a:buNone/>
            </a:pPr>
            <a:r>
              <a:rPr lang="en-US" sz="1600" dirty="0" smtClean="0"/>
              <a:t>ELIMINATED INTERMOUNTAIN DISPOSAL AND NORTHERN WASTE SERVICE AT JAN BOD MEETING</a:t>
            </a:r>
          </a:p>
        </p:txBody>
      </p:sp>
    </p:spTree>
    <p:extLst>
      <p:ext uri="{BB962C8B-B14F-4D97-AF65-F5344CB8AC3E}">
        <p14:creationId xmlns:p14="http://schemas.microsoft.com/office/powerpoint/2010/main" val="1091862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FURTHER EVALUATION OF REMAINING FOUR COMPANIES</a:t>
            </a:r>
            <a:endParaRPr lang="en-US" sz="2000" dirty="0"/>
          </a:p>
        </p:txBody>
      </p:sp>
      <p:sp>
        <p:nvSpPr>
          <p:cNvPr id="3" name="Content Placeholder 2"/>
          <p:cNvSpPr>
            <a:spLocks noGrp="1"/>
          </p:cNvSpPr>
          <p:nvPr>
            <p:ph idx="1"/>
          </p:nvPr>
        </p:nvSpPr>
        <p:spPr/>
        <p:txBody>
          <a:bodyPr>
            <a:normAutofit/>
          </a:bodyPr>
          <a:lstStyle/>
          <a:p>
            <a:r>
              <a:rPr lang="en-US" sz="1600" dirty="0" smtClean="0"/>
              <a:t>CONDUCTED SITE VISITS OF EACH OF THE PROPOSING COMPANY’S FACILITIES</a:t>
            </a:r>
          </a:p>
          <a:p>
            <a:pPr marL="0" indent="0">
              <a:buNone/>
            </a:pPr>
            <a:endParaRPr lang="en-US" sz="1600" dirty="0" smtClean="0"/>
          </a:p>
          <a:p>
            <a:r>
              <a:rPr lang="en-US" sz="1600" dirty="0" smtClean="0"/>
              <a:t>ALLOWED EACH OF THE COMPANIES TO MAKE PUBLIC  PRESENTATIONS ON THE MERITS OF THEIR PROPOSALS AT A SPECIAL BOARD OF DIRECTORS MEETING</a:t>
            </a:r>
          </a:p>
          <a:p>
            <a:pPr marL="0" indent="0">
              <a:buNone/>
            </a:pPr>
            <a:endParaRPr lang="en-US" sz="1600" dirty="0" smtClean="0"/>
          </a:p>
          <a:p>
            <a:r>
              <a:rPr lang="en-US" sz="1600" dirty="0" smtClean="0"/>
              <a:t>DEVELOPED SUMMARY OF SERVICES IN MATRIX FORMAT TO ALLOW FOR EASIER COMPARSION OF EACH OF THE COMPANIES PROPOSED SERVICES</a:t>
            </a:r>
          </a:p>
          <a:p>
            <a:endParaRPr lang="en-US" sz="1600" dirty="0"/>
          </a:p>
        </p:txBody>
      </p:sp>
    </p:spTree>
    <p:extLst>
      <p:ext uri="{BB962C8B-B14F-4D97-AF65-F5344CB8AC3E}">
        <p14:creationId xmlns:p14="http://schemas.microsoft.com/office/powerpoint/2010/main" val="3501335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24000"/>
            <a:ext cx="4876800" cy="3657600"/>
          </a:xfrm>
          <a:prstGeom prst="rect">
            <a:avLst/>
          </a:prstGeom>
        </p:spPr>
      </p:pic>
    </p:spTree>
    <p:extLst>
      <p:ext uri="{BB962C8B-B14F-4D97-AF65-F5344CB8AC3E}">
        <p14:creationId xmlns:p14="http://schemas.microsoft.com/office/powerpoint/2010/main" val="3606407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C&amp;S WASTE SOLUTIONS</a:t>
            </a:r>
            <a:br>
              <a:rPr lang="en-US" sz="2000" dirty="0" smtClean="0"/>
            </a:br>
            <a:r>
              <a:rPr lang="en-US" sz="2000" dirty="0" smtClean="0"/>
              <a:t>PROPOSED SERVICES</a:t>
            </a:r>
            <a:endParaRPr lang="en-US" sz="2000" dirty="0"/>
          </a:p>
        </p:txBody>
      </p:sp>
      <p:sp>
        <p:nvSpPr>
          <p:cNvPr id="3" name="Content Placeholder 2"/>
          <p:cNvSpPr>
            <a:spLocks noGrp="1"/>
          </p:cNvSpPr>
          <p:nvPr>
            <p:ph idx="1"/>
          </p:nvPr>
        </p:nvSpPr>
        <p:spPr/>
        <p:txBody>
          <a:bodyPr>
            <a:normAutofit/>
          </a:bodyPr>
          <a:lstStyle/>
          <a:p>
            <a:r>
              <a:rPr lang="en-US" sz="1600" dirty="0" smtClean="0"/>
              <a:t>LOWER REFUSE COLLECTION FEES THAN CURRENTLY CHARGED</a:t>
            </a:r>
          </a:p>
          <a:p>
            <a:r>
              <a:rPr lang="en-US" sz="1600" dirty="0" smtClean="0"/>
              <a:t>NO FEE COMMERCIAL RECYCLING</a:t>
            </a:r>
          </a:p>
          <a:p>
            <a:r>
              <a:rPr lang="en-US" sz="1600" dirty="0" smtClean="0"/>
              <a:t>NO FEE CURBSIDE COLLECTION OF ELECTRONIC WASTE (UP TO 5 ITEMS/YEAR), WASTE OIL AND FILTERS, BULKY ITEMS (UP TO 2 ITEMS PER YEAR) AND CHRISTMAS TREES.</a:t>
            </a:r>
          </a:p>
          <a:p>
            <a:r>
              <a:rPr lang="en-US" sz="1600" dirty="0" smtClean="0"/>
              <a:t>SPLIT BODY AUTOMATED RESIDENTIAL COLLECTION TRUCKS</a:t>
            </a:r>
          </a:p>
          <a:p>
            <a:r>
              <a:rPr lang="en-US" sz="1600" dirty="0" smtClean="0"/>
              <a:t>CURBSIDE COLLECTION GREEN WASTES IN THE PRIMARY AREA, 96 GALLON CONTAINER, $4.75 PER MONTH</a:t>
            </a:r>
          </a:p>
          <a:p>
            <a:r>
              <a:rPr lang="en-US" sz="1600" dirty="0" smtClean="0"/>
              <a:t>GREEN WASTE GRINDING/REMOVAL AT BASS HILL LANDFILL, NO CHARGE TO LRSWMA</a:t>
            </a:r>
          </a:p>
          <a:p>
            <a:r>
              <a:rPr lang="en-US" sz="1600" dirty="0" smtClean="0"/>
              <a:t>ASSIST LRSWMA WITH DIVERSION OF C&amp;D AT BASS HILL LANDFILL</a:t>
            </a:r>
          </a:p>
          <a:p>
            <a:r>
              <a:rPr lang="en-US" sz="1600" dirty="0" smtClean="0"/>
              <a:t>NO CHARGE DEBRIS BOXES FOR COMMUNITY CLEANUP EVENTS</a:t>
            </a:r>
          </a:p>
          <a:p>
            <a:r>
              <a:rPr lang="en-US" sz="1600" dirty="0" smtClean="0"/>
              <a:t>DEMONSTRATED INVOLVEMENT WITH COMMUNITY AT OTHER JURISDICTIONS THEY SERVE</a:t>
            </a:r>
            <a:endParaRPr lang="en-US" sz="1600" dirty="0"/>
          </a:p>
        </p:txBody>
      </p:sp>
    </p:spTree>
    <p:extLst>
      <p:ext uri="{BB962C8B-B14F-4D97-AF65-F5344CB8AC3E}">
        <p14:creationId xmlns:p14="http://schemas.microsoft.com/office/powerpoint/2010/main" val="8023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LASSEN WASTE SYSTEMS (WMI)</a:t>
            </a:r>
            <a:br>
              <a:rPr lang="en-US" sz="2000" dirty="0" smtClean="0"/>
            </a:br>
            <a:r>
              <a:rPr lang="en-US" sz="2000" dirty="0" smtClean="0"/>
              <a:t>PROPOSED SERVICES</a:t>
            </a:r>
            <a:endParaRPr lang="en-US" sz="2000" dirty="0"/>
          </a:p>
        </p:txBody>
      </p:sp>
      <p:sp>
        <p:nvSpPr>
          <p:cNvPr id="3" name="Content Placeholder 2"/>
          <p:cNvSpPr>
            <a:spLocks noGrp="1"/>
          </p:cNvSpPr>
          <p:nvPr>
            <p:ph idx="1"/>
          </p:nvPr>
        </p:nvSpPr>
        <p:spPr/>
        <p:txBody>
          <a:bodyPr>
            <a:normAutofit/>
          </a:bodyPr>
          <a:lstStyle/>
          <a:p>
            <a:r>
              <a:rPr lang="en-US" sz="1600" dirty="0" smtClean="0"/>
              <a:t>LOWEST PROPOSED REFUSE COLLECTION FEES (APPROXIMATELY 12% LOWER FEES THAN CURRENTLY CHARGED WHEN INCREASE IN FRANCHISE FEE IS CONSIDERED)</a:t>
            </a:r>
          </a:p>
          <a:p>
            <a:r>
              <a:rPr lang="en-US" sz="1600" dirty="0" smtClean="0"/>
              <a:t>FEES FOR COMMERCIAL RECYCLING BINS</a:t>
            </a:r>
          </a:p>
          <a:p>
            <a:r>
              <a:rPr lang="en-US" sz="1600" dirty="0" smtClean="0"/>
              <a:t>CURBSIDE COLLECTION OF E-WASTE, $20 PER ITEM</a:t>
            </a:r>
          </a:p>
          <a:p>
            <a:r>
              <a:rPr lang="en-US" sz="1600" dirty="0" smtClean="0"/>
              <a:t>NO OTHER NEW SERVICES THAN WHAT’S CURRENTLY OFFERED</a:t>
            </a:r>
            <a:endParaRPr lang="en-US" sz="1600" dirty="0"/>
          </a:p>
        </p:txBody>
      </p:sp>
    </p:spTree>
    <p:extLst>
      <p:ext uri="{BB962C8B-B14F-4D97-AF65-F5344CB8AC3E}">
        <p14:creationId xmlns:p14="http://schemas.microsoft.com/office/powerpoint/2010/main" val="3939256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WILLITS SOLID WASTE</a:t>
            </a:r>
            <a:br>
              <a:rPr lang="en-US" sz="2000" dirty="0" smtClean="0"/>
            </a:br>
            <a:r>
              <a:rPr lang="en-US" sz="2000" dirty="0" smtClean="0"/>
              <a:t>PROPOSED SERVICES</a:t>
            </a:r>
            <a:endParaRPr lang="en-US" sz="2000" dirty="0"/>
          </a:p>
        </p:txBody>
      </p:sp>
      <p:sp>
        <p:nvSpPr>
          <p:cNvPr id="3" name="Content Placeholder 2"/>
          <p:cNvSpPr>
            <a:spLocks noGrp="1"/>
          </p:cNvSpPr>
          <p:nvPr>
            <p:ph idx="1"/>
          </p:nvPr>
        </p:nvSpPr>
        <p:spPr/>
        <p:txBody>
          <a:bodyPr>
            <a:normAutofit/>
          </a:bodyPr>
          <a:lstStyle/>
          <a:p>
            <a:r>
              <a:rPr lang="en-US" sz="1600" dirty="0"/>
              <a:t>LOWER REFUSE COLLECTION FEES THAN CURRENTLY </a:t>
            </a:r>
            <a:r>
              <a:rPr lang="en-US" sz="1600" dirty="0" smtClean="0"/>
              <a:t>CHARGED</a:t>
            </a:r>
          </a:p>
          <a:p>
            <a:r>
              <a:rPr lang="en-US" sz="1600" dirty="0" smtClean="0"/>
              <a:t>20 GALLON REFUSE CONTAINERS AT LOW COST ($12.86 /MONTH PRIMARY AREA)</a:t>
            </a:r>
            <a:endParaRPr lang="en-US" sz="1600" dirty="0"/>
          </a:p>
          <a:p>
            <a:r>
              <a:rPr lang="en-US" sz="1600" dirty="0" smtClean="0"/>
              <a:t>FEES FOR </a:t>
            </a:r>
            <a:r>
              <a:rPr lang="en-US" sz="1600" dirty="0"/>
              <a:t>COMMERCIAL </a:t>
            </a:r>
            <a:r>
              <a:rPr lang="en-US" sz="1600" dirty="0" smtClean="0"/>
              <a:t>RECYCLING BINS</a:t>
            </a:r>
            <a:endParaRPr lang="en-US" sz="1600" dirty="0"/>
          </a:p>
          <a:p>
            <a:r>
              <a:rPr lang="en-US" sz="1600" dirty="0"/>
              <a:t>NO FEE CURBSIDE COLLECTION OF </a:t>
            </a:r>
            <a:r>
              <a:rPr lang="en-US" sz="1600" dirty="0" smtClean="0"/>
              <a:t>WASTE OIL AND FILTERS</a:t>
            </a:r>
            <a:endParaRPr lang="en-US" sz="1600" dirty="0"/>
          </a:p>
          <a:p>
            <a:r>
              <a:rPr lang="en-US" sz="1600" dirty="0" smtClean="0"/>
              <a:t>CURBSIDE COLLECTION OF BULKY ITEMS, $30 EACH</a:t>
            </a:r>
            <a:endParaRPr lang="en-US" sz="1600" dirty="0"/>
          </a:p>
          <a:p>
            <a:r>
              <a:rPr lang="en-US" sz="1600" dirty="0"/>
              <a:t>CURBSIDE COLLECTION GREEN WASTES IN THE PRIMARY AREA, 96 GALLON CONTAINER, </a:t>
            </a:r>
            <a:r>
              <a:rPr lang="en-US" sz="1600" dirty="0" smtClean="0"/>
              <a:t>$35.00 </a:t>
            </a:r>
            <a:r>
              <a:rPr lang="en-US" sz="1600" dirty="0"/>
              <a:t>PER MONTH</a:t>
            </a:r>
          </a:p>
          <a:p>
            <a:r>
              <a:rPr lang="en-US" sz="1600" dirty="0" smtClean="0"/>
              <a:t>NO </a:t>
            </a:r>
            <a:r>
              <a:rPr lang="en-US" sz="1600" dirty="0"/>
              <a:t>CHARGE DEBRIS BOXES FOR COMMUNITY CLEANUP </a:t>
            </a:r>
            <a:r>
              <a:rPr lang="en-US" sz="1600" dirty="0" smtClean="0"/>
              <a:t>EVENTS</a:t>
            </a:r>
            <a:endParaRPr lang="en-US" sz="1600" dirty="0"/>
          </a:p>
          <a:p>
            <a:endParaRPr lang="en-US" dirty="0"/>
          </a:p>
        </p:txBody>
      </p:sp>
    </p:spTree>
    <p:extLst>
      <p:ext uri="{BB962C8B-B14F-4D97-AF65-F5344CB8AC3E}">
        <p14:creationId xmlns:p14="http://schemas.microsoft.com/office/powerpoint/2010/main" val="2382282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WASTE CONNECTIONS</a:t>
            </a:r>
            <a:br>
              <a:rPr lang="en-US" sz="2000" dirty="0" smtClean="0"/>
            </a:br>
            <a:r>
              <a:rPr lang="en-US" sz="2000" dirty="0" smtClean="0"/>
              <a:t>PROPOSED SERVICES</a:t>
            </a:r>
            <a:endParaRPr lang="en-US" sz="2000" dirty="0"/>
          </a:p>
        </p:txBody>
      </p:sp>
      <p:sp>
        <p:nvSpPr>
          <p:cNvPr id="3" name="Content Placeholder 2"/>
          <p:cNvSpPr>
            <a:spLocks noGrp="1"/>
          </p:cNvSpPr>
          <p:nvPr>
            <p:ph idx="1"/>
          </p:nvPr>
        </p:nvSpPr>
        <p:spPr/>
        <p:txBody>
          <a:bodyPr>
            <a:normAutofit/>
          </a:bodyPr>
          <a:lstStyle/>
          <a:p>
            <a:r>
              <a:rPr lang="en-US" sz="1600" dirty="0" smtClean="0"/>
              <a:t>SLIGHTY HIGHER </a:t>
            </a:r>
            <a:r>
              <a:rPr lang="en-US" sz="1600" dirty="0"/>
              <a:t>REFUSE COLLECTION FEES THAN CURRENTLY </a:t>
            </a:r>
            <a:r>
              <a:rPr lang="en-US" sz="1600" dirty="0" smtClean="0"/>
              <a:t>CHARGED</a:t>
            </a:r>
          </a:p>
          <a:p>
            <a:r>
              <a:rPr lang="en-US" sz="1600" dirty="0" smtClean="0"/>
              <a:t>NO FEE </a:t>
            </a:r>
            <a:r>
              <a:rPr lang="en-US" sz="1600" dirty="0"/>
              <a:t>COMMERCIAL RECYCLING </a:t>
            </a:r>
            <a:r>
              <a:rPr lang="en-US" sz="1600" dirty="0" smtClean="0"/>
              <a:t>BINS</a:t>
            </a:r>
          </a:p>
          <a:p>
            <a:r>
              <a:rPr lang="en-US" sz="1600" dirty="0" smtClean="0"/>
              <a:t>NEW REFUSE COLLECTION TRUCKS</a:t>
            </a:r>
            <a:endParaRPr lang="en-US" sz="1600" dirty="0"/>
          </a:p>
          <a:p>
            <a:r>
              <a:rPr lang="en-US" sz="1600" dirty="0"/>
              <a:t>NO FEE CURBSIDE COLLECTION OF WASTE OIL AND </a:t>
            </a:r>
            <a:r>
              <a:rPr lang="en-US" sz="1600" dirty="0" smtClean="0"/>
              <a:t>FILTERS</a:t>
            </a:r>
            <a:endParaRPr lang="en-US" sz="1600" dirty="0"/>
          </a:p>
          <a:p>
            <a:r>
              <a:rPr lang="en-US" sz="1600" dirty="0"/>
              <a:t>CURBSIDE COLLECTION OF BULKY </a:t>
            </a:r>
            <a:r>
              <a:rPr lang="en-US" sz="1600" dirty="0" smtClean="0"/>
              <a:t>ITEM, ONE FREE PER YEAR</a:t>
            </a:r>
            <a:endParaRPr lang="en-US" sz="1600" dirty="0"/>
          </a:p>
          <a:p>
            <a:r>
              <a:rPr lang="en-US" sz="1600" dirty="0"/>
              <a:t>CURBSIDE COLLECTION GREEN WASTES IN THE PRIMARY </a:t>
            </a:r>
            <a:r>
              <a:rPr lang="en-US" sz="1600" dirty="0" smtClean="0"/>
              <a:t>AREA IN BAGS, $3.00 </a:t>
            </a:r>
            <a:r>
              <a:rPr lang="en-US" sz="1600" dirty="0"/>
              <a:t>PER </a:t>
            </a:r>
            <a:r>
              <a:rPr lang="en-US" sz="1600" dirty="0" smtClean="0"/>
              <a:t>BAG</a:t>
            </a:r>
            <a:endParaRPr lang="en-US" sz="1600" dirty="0"/>
          </a:p>
          <a:p>
            <a:r>
              <a:rPr lang="en-US" sz="1600" dirty="0"/>
              <a:t>NO CHARGE DEBRIS BOXES FOR COMMUNITY CLEANUP </a:t>
            </a:r>
            <a:r>
              <a:rPr lang="en-US" sz="1600" dirty="0" smtClean="0"/>
              <a:t>EVENTS</a:t>
            </a:r>
          </a:p>
          <a:p>
            <a:r>
              <a:rPr lang="en-US" sz="1600" dirty="0" smtClean="0"/>
              <a:t>10% DISCOUNT FOR SENIORS SUBSCRIBING TO 32 GALLON CART</a:t>
            </a:r>
            <a:endParaRPr lang="en-US" sz="1600" dirty="0"/>
          </a:p>
          <a:p>
            <a:endParaRPr lang="en-US" dirty="0"/>
          </a:p>
        </p:txBody>
      </p:sp>
    </p:spTree>
    <p:extLst>
      <p:ext uri="{BB962C8B-B14F-4D97-AF65-F5344CB8AC3E}">
        <p14:creationId xmlns:p14="http://schemas.microsoft.com/office/powerpoint/2010/main" val="587897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FRANCHISE AWARDED TO C&amp;S WASTE SOLUTIONS ON FEBRUARY 22, 2011</a:t>
            </a:r>
            <a:br>
              <a:rPr lang="en-US" sz="2000" dirty="0" smtClean="0"/>
            </a:br>
            <a:r>
              <a:rPr lang="en-US" sz="2000" dirty="0" smtClean="0"/>
              <a:t>BY THE LRSWMA BOARD OF DIRECTOR</a:t>
            </a:r>
            <a:endParaRPr lang="en-US" sz="20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806489"/>
            <a:ext cx="5714999" cy="4284778"/>
          </a:xfrm>
        </p:spPr>
      </p:pic>
      <p:sp>
        <p:nvSpPr>
          <p:cNvPr id="4" name="Text Placeholder 3"/>
          <p:cNvSpPr>
            <a:spLocks noGrp="1"/>
          </p:cNvSpPr>
          <p:nvPr>
            <p:ph type="body" idx="4294967295"/>
          </p:nvPr>
        </p:nvSpPr>
        <p:spPr>
          <a:xfrm>
            <a:off x="1676400" y="1371600"/>
            <a:ext cx="6019800" cy="369887"/>
          </a:xfrm>
        </p:spPr>
        <p:txBody>
          <a:bodyPr>
            <a:normAutofit/>
          </a:bodyPr>
          <a:lstStyle/>
          <a:p>
            <a:pPr marL="0" indent="0" algn="ctr">
              <a:buNone/>
            </a:pPr>
            <a:r>
              <a:rPr lang="en-US" sz="1400" dirty="0" smtClean="0"/>
              <a:t>SMALLER COMPANY, OWNERS IN REFUSE BUSINESS FOR MANY YEARS</a:t>
            </a:r>
            <a:endParaRPr lang="en-US" sz="1400" dirty="0"/>
          </a:p>
        </p:txBody>
      </p:sp>
    </p:spTree>
    <p:extLst>
      <p:ext uri="{BB962C8B-B14F-4D97-AF65-F5344CB8AC3E}">
        <p14:creationId xmlns:p14="http://schemas.microsoft.com/office/powerpoint/2010/main" val="2193398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C&amp;S WASTE SOLUTIONS</a:t>
            </a:r>
          </a:p>
        </p:txBody>
      </p:sp>
      <p:sp>
        <p:nvSpPr>
          <p:cNvPr id="5" name="Text Placeholder 4"/>
          <p:cNvSpPr>
            <a:spLocks noGrp="1"/>
          </p:cNvSpPr>
          <p:nvPr>
            <p:ph type="body" idx="1"/>
          </p:nvPr>
        </p:nvSpPr>
        <p:spPr/>
        <p:txBody>
          <a:bodyPr>
            <a:normAutofit/>
          </a:bodyPr>
          <a:lstStyle/>
          <a:p>
            <a:pPr algn="ctr"/>
            <a:r>
              <a:rPr lang="en-US" sz="1600" dirty="0" smtClean="0"/>
              <a:t>DEMONSTRATED WASTE DIVERSION</a:t>
            </a:r>
            <a:endParaRPr lang="en-US" sz="1600"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9379" y="2637602"/>
            <a:ext cx="4035829" cy="3025833"/>
          </a:xfrm>
        </p:spPr>
      </p:pic>
      <p:sp>
        <p:nvSpPr>
          <p:cNvPr id="7" name="Text Placeholder 6"/>
          <p:cNvSpPr>
            <a:spLocks noGrp="1"/>
          </p:cNvSpPr>
          <p:nvPr>
            <p:ph type="body" sz="quarter" idx="3"/>
          </p:nvPr>
        </p:nvSpPr>
        <p:spPr/>
        <p:txBody>
          <a:bodyPr>
            <a:normAutofit/>
          </a:bodyPr>
          <a:lstStyle/>
          <a:p>
            <a:pPr algn="ctr"/>
            <a:r>
              <a:rPr lang="en-US" sz="1600" dirty="0" smtClean="0"/>
              <a:t>GREEN WASTE GRINDING AT BASS HILL LF</a:t>
            </a:r>
            <a:endParaRPr lang="en-US" sz="1600"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334"/>
            <a:ext cx="4041775" cy="3032369"/>
          </a:xfrm>
        </p:spPr>
      </p:pic>
    </p:spTree>
    <p:extLst>
      <p:ext uri="{BB962C8B-B14F-4D97-AF65-F5344CB8AC3E}">
        <p14:creationId xmlns:p14="http://schemas.microsoft.com/office/powerpoint/2010/main" val="318981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C&amp;S WASTE SOLUTIONS</a:t>
            </a:r>
          </a:p>
        </p:txBody>
      </p:sp>
      <p:sp>
        <p:nvSpPr>
          <p:cNvPr id="3" name="Text Placeholder 2"/>
          <p:cNvSpPr>
            <a:spLocks noGrp="1"/>
          </p:cNvSpPr>
          <p:nvPr>
            <p:ph type="body" idx="1"/>
          </p:nvPr>
        </p:nvSpPr>
        <p:spPr/>
        <p:txBody>
          <a:bodyPr>
            <a:normAutofit/>
          </a:bodyPr>
          <a:lstStyle/>
          <a:p>
            <a:pPr algn="ctr"/>
            <a:r>
              <a:rPr lang="en-US" sz="1600" dirty="0" smtClean="0"/>
              <a:t>CUSTOMER SERVICES</a:t>
            </a:r>
            <a:endParaRPr lang="en-US" sz="16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normAutofit/>
          </a:bodyPr>
          <a:lstStyle/>
          <a:p>
            <a:pPr algn="ctr"/>
            <a:r>
              <a:rPr lang="en-US" sz="1600" dirty="0" smtClean="0"/>
              <a:t>COMMUNITY INVOLVEMENT</a:t>
            </a:r>
            <a:endParaRPr lang="en-US" sz="1600"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604041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00200"/>
            <a:ext cx="4876800" cy="3657600"/>
          </a:xfrm>
          <a:prstGeom prst="rect">
            <a:avLst/>
          </a:prstGeom>
        </p:spPr>
      </p:pic>
    </p:spTree>
    <p:extLst>
      <p:ext uri="{BB962C8B-B14F-4D97-AF65-F5344CB8AC3E}">
        <p14:creationId xmlns:p14="http://schemas.microsoft.com/office/powerpoint/2010/main" val="231346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00200"/>
            <a:ext cx="6270171" cy="3657600"/>
          </a:xfrm>
          <a:prstGeom prst="rect">
            <a:avLst/>
          </a:prstGeom>
        </p:spPr>
      </p:pic>
    </p:spTree>
    <p:extLst>
      <p:ext uri="{BB962C8B-B14F-4D97-AF65-F5344CB8AC3E}">
        <p14:creationId xmlns:p14="http://schemas.microsoft.com/office/powerpoint/2010/main" val="56245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00200"/>
            <a:ext cx="6956172" cy="3657600"/>
          </a:xfrm>
          <a:prstGeom prst="rect">
            <a:avLst/>
          </a:prstGeom>
        </p:spPr>
      </p:pic>
    </p:spTree>
    <p:extLst>
      <p:ext uri="{BB962C8B-B14F-4D97-AF65-F5344CB8AC3E}">
        <p14:creationId xmlns:p14="http://schemas.microsoft.com/office/powerpoint/2010/main" val="100488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LASSEN REGIONAL SOLID WASTE MANAGEMENT AUTHORITY</a:t>
            </a:r>
            <a:br>
              <a:rPr lang="en-US" sz="1600" dirty="0" smtClean="0"/>
            </a:br>
            <a:r>
              <a:rPr lang="en-US" sz="1600" dirty="0" smtClean="0"/>
              <a:t>JOINT POWERS (CITY OF SUSANVILLE AND COUNTY OF LASSEN) AGENCY</a:t>
            </a:r>
            <a:br>
              <a:rPr lang="en-US" sz="1600" dirty="0" smtClean="0"/>
            </a:br>
            <a:r>
              <a:rPr lang="en-US" sz="1600" dirty="0" smtClean="0"/>
              <a:t>FORMED SEPTEMBER 1998</a:t>
            </a:r>
            <a:br>
              <a:rPr lang="en-US" sz="1600" dirty="0" smtClean="0"/>
            </a:br>
            <a:r>
              <a:rPr lang="en-US" sz="1600" dirty="0" smtClean="0"/>
              <a:t>ABILITY TO GRANT REFUSE COLLECTION FRANCHISES ANYWHERE IN </a:t>
            </a:r>
            <a:r>
              <a:rPr lang="en-US" sz="1600" dirty="0" smtClean="0"/>
              <a:t>COUNTY</a:t>
            </a:r>
            <a:br>
              <a:rPr lang="en-US" sz="1600" dirty="0" smtClean="0"/>
            </a:br>
            <a:r>
              <a:rPr lang="en-US" sz="1600" dirty="0" smtClean="0"/>
              <a:t>PER CALIFORNIA PUBLIC RESOURCES CODE SECTION 40059(a)(2)</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981200"/>
            <a:ext cx="3657600" cy="3657600"/>
          </a:xfrm>
          <a:prstGeom prst="rect">
            <a:avLst/>
          </a:prstGeom>
        </p:spPr>
      </p:pic>
    </p:spTree>
    <p:extLst>
      <p:ext uri="{BB962C8B-B14F-4D97-AF65-F5344CB8AC3E}">
        <p14:creationId xmlns:p14="http://schemas.microsoft.com/office/powerpoint/2010/main" val="2104581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LASSEN WASTE SYSTEMS</a:t>
            </a:r>
            <a:br>
              <a:rPr lang="en-US" sz="1600" dirty="0" smtClean="0"/>
            </a:br>
            <a:r>
              <a:rPr lang="en-US" sz="1600" dirty="0" smtClean="0"/>
              <a:t>ACQUIRED BY WMI IN </a:t>
            </a:r>
            <a:r>
              <a:rPr lang="en-US" sz="1600" dirty="0" smtClean="0"/>
              <a:t>1999</a:t>
            </a:r>
            <a:br>
              <a:rPr lang="en-US" sz="1600" dirty="0" smtClean="0"/>
            </a:br>
            <a:r>
              <a:rPr lang="en-US" sz="1600" dirty="0" smtClean="0"/>
              <a:t>ORIGINAL FRANCHISE AGREEMENT AWARDED JULY 2001</a:t>
            </a:r>
            <a:r>
              <a:rPr lang="en-US" sz="1600" dirty="0" smtClean="0"/>
              <a:t/>
            </a:r>
            <a:br>
              <a:rPr lang="en-US" sz="1600" dirty="0" smtClean="0"/>
            </a:br>
            <a:r>
              <a:rPr lang="en-US" sz="1600" dirty="0" smtClean="0"/>
              <a:t>FIVE YEAR EXTENSION EXECUTED DECEMBER 2006</a:t>
            </a:r>
            <a:r>
              <a:rPr lang="en-US" sz="1600" dirty="0" smtClean="0"/>
              <a:t/>
            </a:r>
            <a:br>
              <a:rPr lang="en-US" sz="1600" dirty="0" smtClean="0"/>
            </a:br>
            <a:r>
              <a:rPr lang="en-US" sz="1600" dirty="0" smtClean="0"/>
              <a:t>CURRENT FRANCHISE AGREEMENT EXPIRES IN JANUARY 2012</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979" y="1752600"/>
            <a:ext cx="5496395" cy="3657600"/>
          </a:xfrm>
          <a:prstGeom prst="rect">
            <a:avLst/>
          </a:prstGeom>
        </p:spPr>
      </p:pic>
    </p:spTree>
    <p:extLst>
      <p:ext uri="{BB962C8B-B14F-4D97-AF65-F5344CB8AC3E}">
        <p14:creationId xmlns:p14="http://schemas.microsoft.com/office/powerpoint/2010/main" val="209631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CURRENT FRANCHISE AREA MAP</a:t>
            </a:r>
            <a:br>
              <a:rPr lang="en-US" sz="1600" dirty="0"/>
            </a:br>
            <a:r>
              <a:rPr lang="en-US" sz="1600" dirty="0"/>
              <a:t>IN EFFECT UNTIL JANUARY 2012</a:t>
            </a:r>
            <a:br>
              <a:rPr lang="en-US" sz="1600" dirty="0"/>
            </a:br>
            <a:r>
              <a:rPr lang="en-US" sz="1600" dirty="0"/>
              <a:t>ONLY AREA 3 FRANCHISED.  ALL OTHER AREAS OPEN TO COMPETITION.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3332" y="1600200"/>
            <a:ext cx="3497335" cy="4525963"/>
          </a:xfrm>
        </p:spPr>
      </p:pic>
    </p:spTree>
    <p:extLst>
      <p:ext uri="{BB962C8B-B14F-4D97-AF65-F5344CB8AC3E}">
        <p14:creationId xmlns:p14="http://schemas.microsoft.com/office/powerpoint/2010/main" val="340476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LASSEN WASTE SYSTEMS MADE SIGNIFICANT SITE IMPROVEMENTS IN 2008 AT THEIR TRUCK FACILITY</a:t>
            </a:r>
            <a:br>
              <a:rPr lang="en-US" sz="1400" dirty="0" smtClean="0"/>
            </a:br>
            <a:r>
              <a:rPr lang="en-US" sz="1400" dirty="0" smtClean="0"/>
              <a:t>INCLUDING DRAINAGE, WASH STATION AND PARKING/MANEUVERING CONCRETE PADS</a:t>
            </a:r>
            <a:endParaRPr lang="en-US" sz="1400" dirty="0"/>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190024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844</Words>
  <Application>Microsoft Office PowerPoint</Application>
  <PresentationFormat>On-screen Show (4:3)</PresentationFormat>
  <Paragraphs>134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LASSEN REGIONAL SOLID WASTE MANAGEMENT AUTHORITY JOINT POWERS (CITY OF SUSANVILLE AND COUNTY OF LASSEN) AGENCY FORMED SEPTEMBER 1998 ABILITY TO GRANT REFUSE COLLECTION FRANCHISES ANYWHERE IN COUNTY PER CALIFORNIA PUBLIC RESOURCES CODE SECTION 40059(a)(2)</vt:lpstr>
      <vt:lpstr>LASSEN WASTE SYSTEMS ACQUIRED BY WMI IN 1999 ORIGINAL FRANCHISE AGREEMENT AWARDED JULY 2001 FIVE YEAR EXTENSION EXECUTED DECEMBER 2006 CURRENT FRANCHISE AGREEMENT EXPIRES IN JANUARY 2012</vt:lpstr>
      <vt:lpstr>CURRENT FRANCHISE AREA MAP IN EFFECT UNTIL JANUARY 2012 ONLY AREA 3 FRANCHISED.  ALL OTHER AREAS OPEN TO COMPETITION.</vt:lpstr>
      <vt:lpstr>LASSEN WASTE SYSTEMS MADE SIGNIFICANT SITE IMPROVEMENTS IN 2008 AT THEIR TRUCK FACILITY INCLUDING DRAINAGE, WASH STATION AND PARKING/MANEUVERING CONCRETE PADS</vt:lpstr>
      <vt:lpstr>LASSEN WASTE SYSTEMS TRUCK FACILITY</vt:lpstr>
      <vt:lpstr>AT THE DECEMBER 2009 BOARD MEETING OF LRSWMA FORMED A REFUSE COLLECTION AD HOC COMMITTEE  DEVELOP DESIRED SERVICES FOR NEW EXCLUSIVE FRANCHISE AGREEMENT STARTING JANUARY 2012  ALSO DEVELOP RECOMMENDATION TO EXERCISE EITHER 5-YEAR EXTENSION  OPTION WITH LASSEN WASTE SYSTEMS OR GET PROPOSALS FROM OTHER COMPANIES</vt:lpstr>
      <vt:lpstr>EARLY MEETINGS OF AD HOC COMMITTEE FOCUSED ON BIG QUESTIONS SUCH AS…</vt:lpstr>
      <vt:lpstr>ENLARGED FRANCHISE MAP INCLUDED HERLONG AND WESTWOOD AREAS ALSO ESTABLISH “PRIMARY” AND “SECONDARY” FRANCHISE AREAS</vt:lpstr>
      <vt:lpstr>OTHER ISSUES RECOMMENDED BY AD HOC COMMITTEE  AND ACCEPTED BY LRSWMA BOARD OF DIRECTORS</vt:lpstr>
      <vt:lpstr>REQUEST FOR PROPOSAL ISSUED OCTOBER 6, 2010</vt:lpstr>
      <vt:lpstr>MANDATORY PRE-PROPOSAL MEETING OCTOBER 19, 2010</vt:lpstr>
      <vt:lpstr>PROPOSALS DUE DECEMBER 15, 2010 AT 4 PM</vt:lpstr>
      <vt:lpstr>INITIAL EVALUATION OF PROPOSALS</vt:lpstr>
      <vt:lpstr>FURTHER EVALUATION OF REMAINING FOUR COMPANIES</vt:lpstr>
      <vt:lpstr>C&amp;S WASTE SOLUTIONS PROPOSED SERVICES</vt:lpstr>
      <vt:lpstr>LASSEN WASTE SYSTEMS (WMI) PROPOSED SERVICES</vt:lpstr>
      <vt:lpstr>WILLITS SOLID WASTE PROPOSED SERVICES</vt:lpstr>
      <vt:lpstr>WASTE CONNECTIONS PROPOSED SERVICES</vt:lpstr>
      <vt:lpstr>FRANCHISE AWARDED TO C&amp;S WASTE SOLUTIONS ON FEBRUARY 22, 2011 BY THE LRSWMA BOARD OF DIRECTOR</vt:lpstr>
      <vt:lpstr>C&amp;S WASTE SOLUTIONS</vt:lpstr>
      <vt:lpstr>C&amp;S WASTE 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Valentino</dc:creator>
  <cp:lastModifiedBy>Tom Valentino</cp:lastModifiedBy>
  <cp:revision>33</cp:revision>
  <cp:lastPrinted>2011-03-22T22:23:34Z</cp:lastPrinted>
  <dcterms:created xsi:type="dcterms:W3CDTF">2011-03-17T19:10:22Z</dcterms:created>
  <dcterms:modified xsi:type="dcterms:W3CDTF">2011-03-22T22:34:48Z</dcterms:modified>
</cp:coreProperties>
</file>